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4"/>
  </p:sldMasterIdLst>
  <p:notesMasterIdLst>
    <p:notesMasterId r:id="rId33"/>
  </p:notesMasterIdLst>
  <p:handoutMasterIdLst>
    <p:handoutMasterId r:id="rId34"/>
  </p:handoutMasterIdLst>
  <p:sldIdLst>
    <p:sldId id="500" r:id="rId5"/>
    <p:sldId id="504" r:id="rId6"/>
    <p:sldId id="533" r:id="rId7"/>
    <p:sldId id="532" r:id="rId8"/>
    <p:sldId id="505" r:id="rId9"/>
    <p:sldId id="506" r:id="rId10"/>
    <p:sldId id="507" r:id="rId11"/>
    <p:sldId id="508" r:id="rId12"/>
    <p:sldId id="509" r:id="rId13"/>
    <p:sldId id="510" r:id="rId14"/>
    <p:sldId id="511" r:id="rId15"/>
    <p:sldId id="514" r:id="rId16"/>
    <p:sldId id="515" r:id="rId17"/>
    <p:sldId id="516" r:id="rId18"/>
    <p:sldId id="517" r:id="rId19"/>
    <p:sldId id="518" r:id="rId20"/>
    <p:sldId id="519" r:id="rId21"/>
    <p:sldId id="520" r:id="rId22"/>
    <p:sldId id="521" r:id="rId23"/>
    <p:sldId id="522" r:id="rId24"/>
    <p:sldId id="523" r:id="rId25"/>
    <p:sldId id="525" r:id="rId26"/>
    <p:sldId id="526" r:id="rId27"/>
    <p:sldId id="527" r:id="rId28"/>
    <p:sldId id="528" r:id="rId29"/>
    <p:sldId id="529" r:id="rId30"/>
    <p:sldId id="530" r:id="rId31"/>
    <p:sldId id="531" r:id="rId32"/>
  </p:sldIdLst>
  <p:sldSz cx="9144000" cy="6858000" type="screen4x3"/>
  <p:notesSz cx="7099300" cy="10234613"/>
  <p:defaultTextStyle>
    <a:defPPr>
      <a:defRPr lang="he-IL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r" defTabSz="914400" rtl="1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r" defTabSz="914400" rtl="1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r" defTabSz="914400" rtl="1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r" defTabSz="914400" rtl="1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563"/>
    <a:srgbClr val="DF1318"/>
    <a:srgbClr val="FF2525"/>
    <a:srgbClr val="FF6161"/>
    <a:srgbClr val="5F5F5F"/>
    <a:srgbClr val="EAEAEA"/>
    <a:srgbClr val="808080"/>
    <a:srgbClr val="D0121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סגנון ערכת נושא 1 - הדגשה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סגנון ערכת נושא 1 - הדגשה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סגנון בהיר 3 - הדגשה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סגנון בהיר 1 - הדגשה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סגנון ביניים 2 - הדגשה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סגנון בהיר 3 - הדגשה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סגנון כהה 2 - הדגשה 1/הדגש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סגנון בהיר 3 - הדגשה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46F890A9-2807-4EBB-B81D-B2AA78EC7F39}" styleName="סגנון כהה 2 - הדגשה 5/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סגנון כה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סגנון ביניים 4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סגנון ביניים 4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סגנון ביניים 1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סגנון כהה 1 - הדגשה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סגנון ביניים 3 - הדגשה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סגנון ביניים 3 - הדגשה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סגנון ביניים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סגנון בהיר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סגנון בהיר 2 - הדגשה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סגנון ביניים 1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30" autoAdjust="0"/>
    <p:restoredTop sz="76543" autoAdjust="0"/>
  </p:normalViewPr>
  <p:slideViewPr>
    <p:cSldViewPr>
      <p:cViewPr varScale="1">
        <p:scale>
          <a:sx n="113" d="100"/>
          <a:sy n="113" d="100"/>
        </p:scale>
        <p:origin x="19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t" anchorCtr="0" compatLnSpc="1">
            <a:prstTxWarp prst="textNoShape">
              <a:avLst/>
            </a:prstTxWarp>
          </a:bodyPr>
          <a:lstStyle>
            <a:lvl1pPr algn="r" defTabSz="987425" rtl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t" anchorCtr="0" compatLnSpc="1">
            <a:prstTxWarp prst="textNoShape">
              <a:avLst/>
            </a:prstTxWarp>
          </a:bodyPr>
          <a:lstStyle>
            <a:lvl1pPr algn="l" defTabSz="987425" rtl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b" anchorCtr="0" compatLnSpc="1">
            <a:prstTxWarp prst="textNoShape">
              <a:avLst/>
            </a:prstTxWarp>
          </a:bodyPr>
          <a:lstStyle>
            <a:lvl1pPr algn="r" defTabSz="987425" rtl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b" anchorCtr="0" compatLnSpc="1">
            <a:prstTxWarp prst="textNoShape">
              <a:avLst/>
            </a:prstTxWarp>
          </a:bodyPr>
          <a:lstStyle>
            <a:lvl1pPr algn="l" defTabSz="987425" rtl="1">
              <a:defRPr sz="1300"/>
            </a:lvl1pPr>
          </a:lstStyle>
          <a:p>
            <a:pPr>
              <a:defRPr/>
            </a:pPr>
            <a:fld id="{9791A917-4AF8-4AD4-910C-0A3237E5756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8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t" anchorCtr="0" compatLnSpc="1">
            <a:prstTxWarp prst="textNoShape">
              <a:avLst/>
            </a:prstTxWarp>
          </a:bodyPr>
          <a:lstStyle>
            <a:lvl1pPr algn="r" defTabSz="987425" rtl="1">
              <a:defRPr sz="13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 bwMode="auto">
          <a:xfrm>
            <a:off x="158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t" anchorCtr="0" compatLnSpc="1">
            <a:prstTxWarp prst="textNoShape">
              <a:avLst/>
            </a:prstTxWarp>
          </a:bodyPr>
          <a:lstStyle>
            <a:lvl1pPr algn="l" defTabSz="987425" rtl="1">
              <a:defRPr sz="1300"/>
            </a:lvl1pPr>
          </a:lstStyle>
          <a:p>
            <a:pPr>
              <a:defRPr/>
            </a:pPr>
            <a:fld id="{EA9CCCE3-E2B9-4FD5-8A03-31AEA98E6111}" type="datetimeFigureOut">
              <a:rPr lang="he-IL"/>
              <a:pPr>
                <a:defRPr/>
              </a:pPr>
              <a:t>כ"ח/אלול/תשפ"ה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3338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 bwMode="auto">
          <a:xfrm>
            <a:off x="4022725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b" anchorCtr="0" compatLnSpc="1">
            <a:prstTxWarp prst="textNoShape">
              <a:avLst/>
            </a:prstTxWarp>
          </a:bodyPr>
          <a:lstStyle>
            <a:lvl1pPr algn="r" defTabSz="987425" rtl="1">
              <a:defRPr sz="1300"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 bwMode="auto">
          <a:xfrm>
            <a:off x="158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700" tIns="49350" rIns="98700" bIns="49350" numCol="1" anchor="b" anchorCtr="0" compatLnSpc="1">
            <a:prstTxWarp prst="textNoShape">
              <a:avLst/>
            </a:prstTxWarp>
          </a:bodyPr>
          <a:lstStyle>
            <a:lvl1pPr algn="l" defTabSz="987425" rtl="1">
              <a:defRPr sz="1300"/>
            </a:lvl1pPr>
          </a:lstStyle>
          <a:p>
            <a:pPr>
              <a:defRPr/>
            </a:pPr>
            <a:fld id="{D138F71D-FC4B-4A4C-977D-348291F1A84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1842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open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52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539552" y="2565400"/>
            <a:ext cx="7993261" cy="215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lnSpc>
                <a:spcPct val="125000"/>
              </a:lnSpc>
            </a:pPr>
            <a:r>
              <a:rPr lang="he-IL" sz="4000" b="1" dirty="0">
                <a:latin typeface="Arial" pitchFamily="34" charset="0"/>
                <a:cs typeface="Arial" pitchFamily="34" charset="0"/>
              </a:rPr>
              <a:t>פורטל מעסיקים – הכשרה חברה לביטוח </a:t>
            </a:r>
          </a:p>
          <a:p>
            <a:pPr algn="ctr" rtl="1">
              <a:lnSpc>
                <a:spcPct val="125000"/>
              </a:lnSpc>
            </a:pPr>
            <a:endParaRPr lang="en-US" sz="30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579514" y="863501"/>
            <a:ext cx="7168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באמצעות טעינת קובץ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7884368" cy="379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8"/>
          <p:cNvSpPr/>
          <p:nvPr/>
        </p:nvSpPr>
        <p:spPr>
          <a:xfrm>
            <a:off x="969864" y="1419718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3 : ריכוז ההפקדות ברמת עובד יוצגו במסך נתוני הפקדות, ניתן לייצא את נתוני הדיווח לקובץ אקסל , או לחפש נתוני עובד ספציפי . </a:t>
            </a:r>
          </a:p>
          <a:p>
            <a:pPr algn="r" rtl="1"/>
            <a:r>
              <a:rPr lang="he-IL" dirty="0"/>
              <a:t>ניתן לבטל את תהליך הדיווח על ידי לחיצה על כפתור "בטל תהליך" . </a:t>
            </a:r>
          </a:p>
          <a:p>
            <a:pPr algn="r" rtl="1"/>
            <a:endParaRPr lang="he-IL" dirty="0"/>
          </a:p>
        </p:txBody>
      </p:sp>
      <p:sp>
        <p:nvSpPr>
          <p:cNvPr id="6" name="מלבן מעוגל 5"/>
          <p:cNvSpPr/>
          <p:nvPr/>
        </p:nvSpPr>
        <p:spPr bwMode="auto">
          <a:xfrm>
            <a:off x="6228183" y="6309319"/>
            <a:ext cx="736005" cy="414320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מלבן מעוגל 6"/>
          <p:cNvSpPr/>
          <p:nvPr/>
        </p:nvSpPr>
        <p:spPr bwMode="auto">
          <a:xfrm>
            <a:off x="5436096" y="6309319"/>
            <a:ext cx="736005" cy="414319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מלבן מעוגל 7"/>
          <p:cNvSpPr/>
          <p:nvPr/>
        </p:nvSpPr>
        <p:spPr bwMode="auto">
          <a:xfrm>
            <a:off x="3347864" y="4077072"/>
            <a:ext cx="1672109" cy="288032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A screenshot of a phone&#10;&#10;AI-generated content may be incorrect.">
            <a:extLst>
              <a:ext uri="{FF2B5EF4-FFF2-40B4-BE49-F238E27FC236}">
                <a16:creationId xmlns:a16="http://schemas.microsoft.com/office/drawing/2014/main" id="{6A072D28-80A9-8271-E495-2800BE2863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88" y="3358710"/>
            <a:ext cx="1931548" cy="26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5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579514" y="863501"/>
            <a:ext cx="7168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באמצעות טעינת קובץ  </a:t>
            </a:r>
          </a:p>
        </p:txBody>
      </p:sp>
      <p:sp>
        <p:nvSpPr>
          <p:cNvPr id="2" name="מלבן 1"/>
          <p:cNvSpPr/>
          <p:nvPr/>
        </p:nvSpPr>
        <p:spPr>
          <a:xfrm>
            <a:off x="683568" y="1494531"/>
            <a:ext cx="7668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4 :דיווח התשלום , בשלב זה נדרש להגדיר את נתוני התשלום אשר תואמים את הדיווח . לחיצה על כפתור העיפרון תאפשר עריכה של פרטי התשלום 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01509"/>
            <a:ext cx="8165926" cy="204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מעוגל 8"/>
          <p:cNvSpPr/>
          <p:nvPr/>
        </p:nvSpPr>
        <p:spPr bwMode="auto">
          <a:xfrm>
            <a:off x="539552" y="4254959"/>
            <a:ext cx="360040" cy="288032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83AE65E7-9268-79E4-4F6A-339FDF650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65" b="47385"/>
          <a:stretch/>
        </p:blipFill>
        <p:spPr>
          <a:xfrm>
            <a:off x="7092280" y="3140968"/>
            <a:ext cx="1397174" cy="140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8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579514" y="863501"/>
            <a:ext cx="7168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באמצעות טעינת קובץ  </a:t>
            </a:r>
          </a:p>
        </p:txBody>
      </p:sp>
      <p:sp>
        <p:nvSpPr>
          <p:cNvPr id="3" name="מלבן 2"/>
          <p:cNvSpPr/>
          <p:nvPr/>
        </p:nvSpPr>
        <p:spPr>
          <a:xfrm>
            <a:off x="395536" y="1499727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בעת לחיצה על סמל העיפרון יהיה ניתן להגדיר את פרמטרים הבאים:  </a:t>
            </a:r>
          </a:p>
          <a:p>
            <a:pPr algn="r" rtl="1"/>
            <a:r>
              <a:rPr lang="he-IL" dirty="0"/>
              <a:t>אופן התשלום : העברה בנקאית/המחאה . </a:t>
            </a:r>
          </a:p>
          <a:p>
            <a:pPr algn="r" rtl="1"/>
            <a:r>
              <a:rPr lang="he-IL" dirty="0"/>
              <a:t>תאריך החיוב : תאריך ביצוע התשלום בפועל .</a:t>
            </a:r>
          </a:p>
          <a:p>
            <a:pPr algn="r" rtl="1"/>
            <a:r>
              <a:rPr lang="he-IL" dirty="0"/>
              <a:t>מספר האסמכתא : מספר האסמכתא מהבנק בעת ביצוע העברה בנקאית או מספר ההמחאה . </a:t>
            </a:r>
          </a:p>
          <a:p>
            <a:pPr algn="r" rtl="1"/>
            <a:r>
              <a:rPr lang="he-IL" dirty="0"/>
              <a:t>פרטי הבנק המעביר את התשלום - מעסיק : בנק , סניף חשבון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70" y="3429791"/>
            <a:ext cx="6552728" cy="3229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114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579514" y="863501"/>
            <a:ext cx="7168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באמצעות טעינת קובץ  </a:t>
            </a:r>
          </a:p>
        </p:txBody>
      </p:sp>
      <p:sp>
        <p:nvSpPr>
          <p:cNvPr id="8" name="מלבן 7"/>
          <p:cNvSpPr/>
          <p:nvPr/>
        </p:nvSpPr>
        <p:spPr>
          <a:xfrm>
            <a:off x="395536" y="1499727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5 : אישור ביצוע הדיווח . בעת לחיצה על אישור ישלח קובץ דיווח    </a:t>
            </a:r>
          </a:p>
          <a:p>
            <a:pPr algn="r" rtl="1"/>
            <a:r>
              <a:rPr lang="he-IL" dirty="0"/>
              <a:t>            להכשרה .</a:t>
            </a:r>
          </a:p>
          <a:p>
            <a:pPr algn="r" rtl="1"/>
            <a:r>
              <a:rPr lang="he-IL" dirty="0"/>
              <a:t>           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39113"/>
            <a:ext cx="8748464" cy="215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7A864054-5C52-1EC7-F02D-A67A9418B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32" b="26935"/>
          <a:stretch/>
        </p:blipFill>
        <p:spPr>
          <a:xfrm>
            <a:off x="7213940" y="2515390"/>
            <a:ext cx="1606532" cy="218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8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030232" y="863501"/>
            <a:ext cx="5718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הקלדה ידנית </a:t>
            </a:r>
          </a:p>
        </p:txBody>
      </p:sp>
      <p:sp>
        <p:nvSpPr>
          <p:cNvPr id="2" name="מלבן 1"/>
          <p:cNvSpPr/>
          <p:nvPr/>
        </p:nvSpPr>
        <p:spPr>
          <a:xfrm>
            <a:off x="969864" y="1419718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1 :בעת בחירה באופציה של הקלדת עובדים ,נדרש לבחור איזה סוג דיווח רצוי.</a:t>
            </a:r>
          </a:p>
          <a:p>
            <a:pPr algn="r" rtl="1"/>
            <a:r>
              <a:rPr lang="he-IL" dirty="0"/>
              <a:t>דיווח שוטף – תשלום שוטף בגין העובדים .</a:t>
            </a:r>
          </a:p>
          <a:p>
            <a:pPr algn="r" rtl="1"/>
            <a:r>
              <a:rPr lang="he-IL" dirty="0"/>
              <a:t>ביטול תנועה, בקשה להחזר – בקשה לקבלת החזר כספים.</a:t>
            </a:r>
          </a:p>
          <a:p>
            <a:pPr algn="r" rtl="1"/>
            <a:r>
              <a:rPr lang="he-IL" dirty="0"/>
              <a:t>ביטול תנועה ללא בקשת החזר – משיכת הכספים מחשבונות העובדים ומעבר לחשבון מעבר 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7056784" cy="392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מלבן מעוגל 6"/>
          <p:cNvSpPr/>
          <p:nvPr/>
        </p:nvSpPr>
        <p:spPr bwMode="auto">
          <a:xfrm>
            <a:off x="2123728" y="6165304"/>
            <a:ext cx="4824535" cy="432048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56C7D099-B0D8-DD9D-7B8A-7F7622CCB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07"/>
          <a:stretch/>
        </p:blipFill>
        <p:spPr>
          <a:xfrm>
            <a:off x="7055867" y="3868307"/>
            <a:ext cx="1188542" cy="248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55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030232" y="863501"/>
            <a:ext cx="5718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הקלדה ידנית </a:t>
            </a:r>
          </a:p>
        </p:txBody>
      </p:sp>
      <p:sp>
        <p:nvSpPr>
          <p:cNvPr id="2" name="מלבן 1"/>
          <p:cNvSpPr/>
          <p:nvPr/>
        </p:nvSpPr>
        <p:spPr>
          <a:xfrm>
            <a:off x="969864" y="1419718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2 : הזנת פרטי העובדים והנחיות פיצול הכספים  . </a:t>
            </a:r>
          </a:p>
          <a:p>
            <a:pPr algn="r" rtl="1"/>
            <a:r>
              <a:rPr lang="he-IL" dirty="0"/>
              <a:t>           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64" y="1916832"/>
            <a:ext cx="6999222" cy="373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0A1A2D45-C0AA-F946-B1BB-DF5392205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35" y="2624718"/>
            <a:ext cx="1832188" cy="252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88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030232" y="863501"/>
            <a:ext cx="5718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הקלדה ידנית </a:t>
            </a:r>
          </a:p>
        </p:txBody>
      </p:sp>
      <p:sp>
        <p:nvSpPr>
          <p:cNvPr id="2" name="מלבן 1"/>
          <p:cNvSpPr/>
          <p:nvPr/>
        </p:nvSpPr>
        <p:spPr>
          <a:xfrm>
            <a:off x="941677" y="1378626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הזנת פרטי העובדים . </a:t>
            </a:r>
          </a:p>
          <a:p>
            <a:pPr algn="r" rtl="1"/>
            <a:r>
              <a:rPr lang="he-IL" dirty="0"/>
              <a:t>בעת לחיצה על כפתור הוסף , נפתחת חלונית שבה נדרש   </a:t>
            </a:r>
          </a:p>
          <a:p>
            <a:pPr algn="r" rtl="1"/>
            <a:r>
              <a:rPr lang="he-IL" dirty="0"/>
              <a:t>להקליד את פרטי העובד , שכר וסכומי הפרשות .  </a:t>
            </a:r>
          </a:p>
          <a:p>
            <a:pPr algn="r" rtl="1"/>
            <a:r>
              <a:rPr lang="he-IL" dirty="0"/>
              <a:t>לחיצה על כפתור שמירה ויציאה , תיצור שורה חדשה    </a:t>
            </a:r>
          </a:p>
          <a:p>
            <a:pPr algn="r" rtl="1"/>
            <a:r>
              <a:rPr lang="he-IL" dirty="0"/>
              <a:t>בדיווח בגין העובד 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06A4C-7B61-4AB9-F4E8-7ECEC1D02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708920"/>
            <a:ext cx="3381815" cy="398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85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030232" y="863501"/>
            <a:ext cx="5718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הקלדה ידנית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7884368" cy="379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8"/>
          <p:cNvSpPr/>
          <p:nvPr/>
        </p:nvSpPr>
        <p:spPr>
          <a:xfrm>
            <a:off x="969864" y="1419718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3 : ריכוז ההפקדות ברמת עובד יוצגו במסך נתוני הפקדות, ניתן לייצא את נתוני הדיווח לקובץ אקסל , או לחפש נתוני עובד ספציפי . </a:t>
            </a:r>
          </a:p>
          <a:p>
            <a:pPr algn="r" rtl="1"/>
            <a:r>
              <a:rPr lang="he-IL" dirty="0"/>
              <a:t>ניתן לבטל את תהליך הדיווח על ידי לחיצה על כפתור "בטל תהליך" . </a:t>
            </a:r>
          </a:p>
          <a:p>
            <a:pPr algn="r" rtl="1"/>
            <a:endParaRPr lang="he-IL" dirty="0"/>
          </a:p>
        </p:txBody>
      </p:sp>
      <p:sp>
        <p:nvSpPr>
          <p:cNvPr id="6" name="מלבן מעוגל 5"/>
          <p:cNvSpPr/>
          <p:nvPr/>
        </p:nvSpPr>
        <p:spPr bwMode="auto">
          <a:xfrm>
            <a:off x="5292080" y="6381328"/>
            <a:ext cx="1672109" cy="288032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מלבן מעוגל 6"/>
          <p:cNvSpPr/>
          <p:nvPr/>
        </p:nvSpPr>
        <p:spPr bwMode="auto">
          <a:xfrm>
            <a:off x="3347864" y="4077072"/>
            <a:ext cx="1672109" cy="288032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A screenshot of a phone&#10;&#10;AI-generated content may be incorrect.">
            <a:extLst>
              <a:ext uri="{FF2B5EF4-FFF2-40B4-BE49-F238E27FC236}">
                <a16:creationId xmlns:a16="http://schemas.microsoft.com/office/drawing/2014/main" id="{C06357C5-DDC5-6AD9-C703-E5F4C0715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232" y="3235258"/>
            <a:ext cx="2000084" cy="27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56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030232" y="863501"/>
            <a:ext cx="5718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הקלדה ידנית </a:t>
            </a:r>
          </a:p>
        </p:txBody>
      </p:sp>
      <p:sp>
        <p:nvSpPr>
          <p:cNvPr id="2" name="מלבן 1"/>
          <p:cNvSpPr/>
          <p:nvPr/>
        </p:nvSpPr>
        <p:spPr>
          <a:xfrm>
            <a:off x="683568" y="1494531"/>
            <a:ext cx="7668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4 :דיווח התשלום , בשלב זה נדרש להגדיר את נתוני התשלום אשר תואמים את הדיווח . לחיצה על כפתור העיפרון תאפשר עריכה של פרטי התשלום 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165926" cy="204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8360A427-0FCF-7755-6D6D-9E587F98D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9"/>
          <a:stretch/>
        </p:blipFill>
        <p:spPr>
          <a:xfrm>
            <a:off x="7092280" y="3140968"/>
            <a:ext cx="1720702" cy="297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47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030232" y="863501"/>
            <a:ext cx="5718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הקלדה ידנית </a:t>
            </a:r>
          </a:p>
        </p:txBody>
      </p:sp>
      <p:sp>
        <p:nvSpPr>
          <p:cNvPr id="3" name="מלבן 2"/>
          <p:cNvSpPr/>
          <p:nvPr/>
        </p:nvSpPr>
        <p:spPr>
          <a:xfrm>
            <a:off x="395536" y="1499727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בעת לחיצה על סמל העיפרון יהיה ניתן להגדיר את פרמטרים הבאים:  </a:t>
            </a:r>
          </a:p>
          <a:p>
            <a:pPr algn="r" rtl="1"/>
            <a:r>
              <a:rPr lang="he-IL" dirty="0"/>
              <a:t>אופן התשלום : העברה בנקאית/המחאה . </a:t>
            </a:r>
          </a:p>
          <a:p>
            <a:pPr algn="r" rtl="1"/>
            <a:r>
              <a:rPr lang="he-IL" dirty="0"/>
              <a:t>תאריך החיוב : תאריך ביצוע התשלום בפועל .</a:t>
            </a:r>
          </a:p>
          <a:p>
            <a:pPr algn="r" rtl="1"/>
            <a:r>
              <a:rPr lang="he-IL" dirty="0"/>
              <a:t>מספר האסמכתא : מספר האסמכתא מהבנק בעת ביצוע העברה בנקאית או מספר ההמחאה . </a:t>
            </a:r>
          </a:p>
          <a:p>
            <a:pPr algn="r" rtl="1"/>
            <a:r>
              <a:rPr lang="he-IL" dirty="0"/>
              <a:t>פרטי הבנק המעביר את התשלום - מעסיק : בנק , סניף חשבון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75" y="3438719"/>
            <a:ext cx="5809731" cy="287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824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645785" y="863501"/>
            <a:ext cx="510267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כניסה ראשית לפורטל מעסיקים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7685" y="1340768"/>
            <a:ext cx="7200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כניסה לאתר השיווקי של הכשרה חברה לביטוח ,בצד שמאל למעלה קיים קישור אשר מאפשר כניסה לפורטל המעסיקים 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86" y="2132856"/>
            <a:ext cx="9558198" cy="414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מעוגל 2"/>
          <p:cNvSpPr/>
          <p:nvPr/>
        </p:nvSpPr>
        <p:spPr bwMode="auto">
          <a:xfrm>
            <a:off x="827584" y="2132856"/>
            <a:ext cx="1008112" cy="28803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030232" y="863501"/>
            <a:ext cx="57182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הקלדה ידנית </a:t>
            </a:r>
          </a:p>
        </p:txBody>
      </p:sp>
      <p:sp>
        <p:nvSpPr>
          <p:cNvPr id="8" name="מלבן 7"/>
          <p:cNvSpPr/>
          <p:nvPr/>
        </p:nvSpPr>
        <p:spPr>
          <a:xfrm>
            <a:off x="197260" y="1499727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5 : אישור ביצוע הדיווח . בעת לחיצה על אישור ישלח קובץ דיווח    </a:t>
            </a:r>
          </a:p>
          <a:p>
            <a:pPr algn="r" rtl="1"/>
            <a:r>
              <a:rPr lang="he-IL" dirty="0"/>
              <a:t>            להכשרה .</a:t>
            </a:r>
          </a:p>
          <a:p>
            <a:pPr algn="r" rtl="1"/>
            <a:r>
              <a:rPr lang="he-IL" dirty="0"/>
              <a:t>          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37" y="2132856"/>
            <a:ext cx="8232827" cy="202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מעוגל 5"/>
          <p:cNvSpPr/>
          <p:nvPr/>
        </p:nvSpPr>
        <p:spPr bwMode="auto">
          <a:xfrm>
            <a:off x="481908" y="3856961"/>
            <a:ext cx="836054" cy="288032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A screenshot of a phone&#10;&#10;AI-generated content may be incorrect.">
            <a:extLst>
              <a:ext uri="{FF2B5EF4-FFF2-40B4-BE49-F238E27FC236}">
                <a16:creationId xmlns:a16="http://schemas.microsoft.com/office/drawing/2014/main" id="{09284D12-D9CD-1EF8-8279-53482CC8A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02" b="34124"/>
          <a:stretch/>
        </p:blipFill>
        <p:spPr>
          <a:xfrm>
            <a:off x="7252376" y="2132856"/>
            <a:ext cx="1547565" cy="201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68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750254" y="863501"/>
            <a:ext cx="3998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 ממשק שלילי </a:t>
            </a:r>
          </a:p>
        </p:txBody>
      </p:sp>
      <p:sp>
        <p:nvSpPr>
          <p:cNvPr id="8" name="מלבן 7"/>
          <p:cNvSpPr/>
          <p:nvPr/>
        </p:nvSpPr>
        <p:spPr>
          <a:xfrm>
            <a:off x="197260" y="1499727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1:</a:t>
            </a:r>
          </a:p>
          <a:p>
            <a:pPr algn="r" rtl="1"/>
            <a:r>
              <a:rPr lang="he-IL" dirty="0"/>
              <a:t>ניתן לדווח ממשק שלילי על ידי טעינה של קובץ שלילי .</a:t>
            </a:r>
          </a:p>
          <a:p>
            <a:pPr algn="r" rtl="1"/>
            <a:r>
              <a:rPr lang="he-IL" dirty="0"/>
              <a:t>         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"/>
          <a:stretch/>
        </p:blipFill>
        <p:spPr bwMode="auto">
          <a:xfrm>
            <a:off x="209837" y="2420888"/>
            <a:ext cx="8676456" cy="237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screenshot of a phone&#10;&#10;AI-generated content may be incorrect.">
            <a:extLst>
              <a:ext uri="{FF2B5EF4-FFF2-40B4-BE49-F238E27FC236}">
                <a16:creationId xmlns:a16="http://schemas.microsoft.com/office/drawing/2014/main" id="{74265425-3A09-B54D-26A6-EB196DD9B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77" b="44428"/>
          <a:stretch/>
        </p:blipFill>
        <p:spPr>
          <a:xfrm>
            <a:off x="7488376" y="2996952"/>
            <a:ext cx="1332096" cy="17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90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750254" y="863501"/>
            <a:ext cx="3998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 ממשק שלילי </a:t>
            </a:r>
          </a:p>
        </p:txBody>
      </p:sp>
      <p:sp>
        <p:nvSpPr>
          <p:cNvPr id="8" name="מלבן 7"/>
          <p:cNvSpPr/>
          <p:nvPr/>
        </p:nvSpPr>
        <p:spPr>
          <a:xfrm>
            <a:off x="179512" y="1369511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1 : </a:t>
            </a:r>
          </a:p>
          <a:p>
            <a:pPr algn="r" rtl="1"/>
            <a:r>
              <a:rPr lang="he-IL" dirty="0"/>
              <a:t>אפשרויות נוספת היא על ידי הקלדת פרטי ההחזר באופן ידני.</a:t>
            </a:r>
          </a:p>
          <a:p>
            <a:pPr algn="r" rtl="1"/>
            <a:r>
              <a:rPr lang="he-IL" dirty="0"/>
              <a:t>בעת לחיצה על כפתור הוסף , נפתחת חלונית שבה נדרש   </a:t>
            </a:r>
          </a:p>
          <a:p>
            <a:pPr algn="r" rtl="1"/>
            <a:r>
              <a:rPr lang="he-IL" dirty="0"/>
              <a:t>להקליד את פרטי העובד , שכר וסכומי הפרשות .  </a:t>
            </a:r>
          </a:p>
          <a:p>
            <a:pPr algn="r" rtl="1"/>
            <a:r>
              <a:rPr lang="he-IL" dirty="0"/>
              <a:t>לחיצה על כפתור שמירה ויציאה , תיצור שורה חדשה    </a:t>
            </a:r>
          </a:p>
          <a:p>
            <a:pPr algn="r" rtl="1"/>
            <a:r>
              <a:rPr lang="he-IL" dirty="0"/>
              <a:t>בדיווח בגין העובד . </a:t>
            </a:r>
          </a:p>
          <a:p>
            <a:pPr algn="r" rtl="1"/>
            <a:r>
              <a:rPr lang="he-IL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F037F4-3E3B-58B3-BB15-E65E8BCC2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996952"/>
            <a:ext cx="3259427" cy="38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16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750254" y="863501"/>
            <a:ext cx="3998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 ממשק שלילי </a:t>
            </a:r>
          </a:p>
        </p:txBody>
      </p:sp>
      <p:sp>
        <p:nvSpPr>
          <p:cNvPr id="8" name="מלבן 7"/>
          <p:cNvSpPr/>
          <p:nvPr/>
        </p:nvSpPr>
        <p:spPr>
          <a:xfrm>
            <a:off x="179512" y="1369511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3 : נתוני ההפקדות וההחזר הרצוי </a:t>
            </a:r>
          </a:p>
          <a:p>
            <a:pPr algn="r" rtl="1"/>
            <a:endParaRPr lang="he-I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7396"/>
            <a:ext cx="7956376" cy="389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screenshot of a phone&#10;&#10;AI-generated content may be incorrect.">
            <a:extLst>
              <a:ext uri="{FF2B5EF4-FFF2-40B4-BE49-F238E27FC236}">
                <a16:creationId xmlns:a16="http://schemas.microsoft.com/office/drawing/2014/main" id="{FB8EC270-13BB-7095-409C-A612573E50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816403"/>
            <a:ext cx="187906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641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750254" y="863501"/>
            <a:ext cx="3998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 ממשק שלילי </a:t>
            </a:r>
          </a:p>
        </p:txBody>
      </p:sp>
      <p:sp>
        <p:nvSpPr>
          <p:cNvPr id="8" name="מלבן 7"/>
          <p:cNvSpPr/>
          <p:nvPr/>
        </p:nvSpPr>
        <p:spPr>
          <a:xfrm>
            <a:off x="179512" y="1369511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4 : נתוני התשלום וצירוף הצרופה לבקשת ההחזר 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8" y="1798505"/>
            <a:ext cx="8028384" cy="412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screenshot of a phone&#10;&#10;AI-generated content may be incorrect.">
            <a:extLst>
              <a:ext uri="{FF2B5EF4-FFF2-40B4-BE49-F238E27FC236}">
                <a16:creationId xmlns:a16="http://schemas.microsoft.com/office/drawing/2014/main" id="{ACDB47F4-3EA7-AFE3-EE2D-00342916C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7"/>
          <a:stretch/>
        </p:blipFill>
        <p:spPr>
          <a:xfrm>
            <a:off x="7164288" y="2420888"/>
            <a:ext cx="1944216" cy="288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58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750254" y="863501"/>
            <a:ext cx="3998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 ממשק שלילי </a:t>
            </a:r>
          </a:p>
        </p:txBody>
      </p:sp>
      <p:sp>
        <p:nvSpPr>
          <p:cNvPr id="8" name="מלבן 7"/>
          <p:cNvSpPr/>
          <p:nvPr/>
        </p:nvSpPr>
        <p:spPr>
          <a:xfrm>
            <a:off x="179512" y="1369511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4 : נתוני התשלום וצירוף הצרופה לבקשת ההחזר 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" y="1769621"/>
            <a:ext cx="9122883" cy="424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148" y="2978823"/>
            <a:ext cx="1620180" cy="13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89948"/>
            <a:ext cx="1076325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A74B80-4AD9-6253-788B-3442D7E51AA4}"/>
              </a:ext>
            </a:extLst>
          </p:cNvPr>
          <p:cNvSpPr/>
          <p:nvPr/>
        </p:nvSpPr>
        <p:spPr bwMode="auto">
          <a:xfrm>
            <a:off x="7181015" y="2564904"/>
            <a:ext cx="1931548" cy="3168352"/>
          </a:xfrm>
          <a:prstGeom prst="rect">
            <a:avLst/>
          </a:prstGeom>
          <a:solidFill>
            <a:srgbClr val="6365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A screenshot of a phone&#10;&#10;AI-generated content may be incorrect.">
            <a:extLst>
              <a:ext uri="{FF2B5EF4-FFF2-40B4-BE49-F238E27FC236}">
                <a16:creationId xmlns:a16="http://schemas.microsoft.com/office/drawing/2014/main" id="{E0F06570-ABA5-316D-898A-EC8EAD136B7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636563"/>
              </a:clrFrom>
              <a:clrTo>
                <a:srgbClr val="63656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61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591" y="2486808"/>
            <a:ext cx="1931548" cy="26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18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4750254" y="863501"/>
            <a:ext cx="399821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 ממשק שלילי </a:t>
            </a:r>
          </a:p>
        </p:txBody>
      </p:sp>
      <p:sp>
        <p:nvSpPr>
          <p:cNvPr id="8" name="מלבן 7"/>
          <p:cNvSpPr/>
          <p:nvPr/>
        </p:nvSpPr>
        <p:spPr>
          <a:xfrm>
            <a:off x="179512" y="1369511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5: אישור ביצוע הדיווח . בעת לחיצה על אישור ישלח קובץ דיווח    </a:t>
            </a:r>
          </a:p>
          <a:p>
            <a:pPr algn="r" rtl="1"/>
            <a:r>
              <a:rPr lang="he-IL" dirty="0"/>
              <a:t>            להכשרה 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7397"/>
            <a:ext cx="8283673" cy="362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screenshot of a phone&#10;&#10;AI-generated content may be incorrect.">
            <a:extLst>
              <a:ext uri="{FF2B5EF4-FFF2-40B4-BE49-F238E27FC236}">
                <a16:creationId xmlns:a16="http://schemas.microsoft.com/office/drawing/2014/main" id="{FB39A2E5-23AD-A4DD-476E-DA1FD414D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04"/>
          <a:stretch/>
        </p:blipFill>
        <p:spPr>
          <a:xfrm>
            <a:off x="7444265" y="2996952"/>
            <a:ext cx="1664239" cy="288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43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7270174" y="863501"/>
            <a:ext cx="14782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משובים </a:t>
            </a:r>
          </a:p>
        </p:txBody>
      </p:sp>
      <p:sp>
        <p:nvSpPr>
          <p:cNvPr id="8" name="מלבן 7"/>
          <p:cNvSpPr/>
          <p:nvPr/>
        </p:nvSpPr>
        <p:spPr>
          <a:xfrm>
            <a:off x="179512" y="1369511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לשונית משובים מנהלת ומאפשרת צפייה בסוגים השונים של המשובים .</a:t>
            </a:r>
          </a:p>
          <a:p>
            <a:pPr algn="r" rtl="1"/>
            <a:r>
              <a:rPr lang="he-IL" dirty="0"/>
              <a:t>ניתן לבצע חתך הקבצים לפי סוגי משוב , חודשים , שם קובץ קליטה .</a:t>
            </a:r>
          </a:p>
          <a:p>
            <a:pPr algn="r" rtl="1"/>
            <a:r>
              <a:rPr lang="he-IL" dirty="0"/>
              <a:t>קיימים מספר סוגי משוב :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/>
              <a:t>משוב טכני – משוב אשר נשלח מהכשרה אשר מאשרת תקינות וקליטת הקובץ 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/>
              <a:t>משוב מסכם שבועי - משוב אשר נשלח בתדירות שבועית אשר משקפת את סטטוס הרשומות אשר בטיפול יצרן או שנפרעו במהלך החודש 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/>
              <a:t>משוב מסכם חודשי – משוב אשר נשלח בתדירות חודשית אשר משקפת את סטטוס הרשומות אשר בטיפול יצרן או שנפרעו במהלך החודש 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/>
              <a:t>משוב מסכם שוטף – משוב אשר משקף את סטטוס פירעון הקובץ והפקדת הכספים בגין כל עובד וחודש משכורת 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/>
              <a:t>משוב שנתי – משוב שנתי נשלח כל שנה על ידי הכשרה ומרכז את סך הדיווחים אשר בוצעו בממשק אחיד. </a:t>
            </a:r>
          </a:p>
          <a:p>
            <a:pPr algn="r" rtl="1"/>
            <a:endParaRPr lang="he-IL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9643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7270174" y="863501"/>
            <a:ext cx="14782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משובים </a:t>
            </a:r>
          </a:p>
        </p:txBody>
      </p:sp>
      <p:sp>
        <p:nvSpPr>
          <p:cNvPr id="7" name="מלבן 6"/>
          <p:cNvSpPr/>
          <p:nvPr/>
        </p:nvSpPr>
        <p:spPr>
          <a:xfrm>
            <a:off x="179512" y="1369511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he-IL" dirty="0"/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algn="r" rtl="1"/>
            <a:endParaRPr lang="he-IL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556792"/>
            <a:ext cx="82089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ניתן לייצא את המשובים לקובץ אקסל ולצפות בפרטי המבוטחים ופירעון </a:t>
            </a:r>
            <a:r>
              <a:rPr lang="en-US" dirty="0"/>
              <a:t>.</a:t>
            </a:r>
            <a:r>
              <a:rPr lang="he-IL" dirty="0"/>
              <a:t>הממשק על ידי לחיצה על כפתור ייצא לאקסל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400" y="2385174"/>
            <a:ext cx="6723856" cy="394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screenshot of a phone&#10;&#10;AI-generated content may be incorrect.">
            <a:extLst>
              <a:ext uri="{FF2B5EF4-FFF2-40B4-BE49-F238E27FC236}">
                <a16:creationId xmlns:a16="http://schemas.microsoft.com/office/drawing/2014/main" id="{68AA5D32-ECDB-8EB4-CD49-840D51BA1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7"/>
          <a:stretch/>
        </p:blipFill>
        <p:spPr>
          <a:xfrm>
            <a:off x="6948264" y="3043579"/>
            <a:ext cx="1669411" cy="247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4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3645785" y="583311"/>
            <a:ext cx="510267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כניסה ראשית לפורטל מעסיקים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5616" y="1340768"/>
            <a:ext cx="755286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הדף הראשי של הפורטל מעסיקים, מהווה דף התחברות למשתמש אשר הוגדר על ידי הקלדה של ת.ז משתמש וסיסמא. </a:t>
            </a:r>
          </a:p>
          <a:p>
            <a:pPr algn="r"/>
            <a:r>
              <a:rPr lang="he-IL" dirty="0"/>
              <a:t>במידה והמשתמש פעם ראשונה , נרשם הוא יצטרף ללחוץ על הקישור  : משתמש חדש ? להרשמה </a:t>
            </a:r>
            <a:r>
              <a:rPr lang="he-IL" dirty="0">
                <a:solidFill>
                  <a:srgbClr val="FF0000"/>
                </a:solidFill>
              </a:rPr>
              <a:t>לחץ כאן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71" y="2564904"/>
            <a:ext cx="7319744" cy="359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מעוגל 2"/>
          <p:cNvSpPr/>
          <p:nvPr/>
        </p:nvSpPr>
        <p:spPr bwMode="auto">
          <a:xfrm>
            <a:off x="4074983" y="3933056"/>
            <a:ext cx="1690403" cy="144016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62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711234" y="863501"/>
            <a:ext cx="60372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כניסה ראשונה – יצירת משתמש חדש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7685" y="1340768"/>
            <a:ext cx="720080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שלב 1 : הגדרת משתמש ופרטי איש קשר </a:t>
            </a:r>
          </a:p>
          <a:p>
            <a:pPr algn="r"/>
            <a:r>
              <a:rPr lang="he-IL" dirty="0"/>
              <a:t>בעת כניסה ראשונה לפורטל המעסיקים , נדרש להגדיר את הפרטים הבאים : ת.ז , שם פרטי , שם משפחה , מספר סלולרי, מייל , סיסמא וסיסמא חוזרת לאימות .</a:t>
            </a:r>
          </a:p>
          <a:p>
            <a:pPr algn="r"/>
            <a:endParaRPr lang="he-I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36912"/>
            <a:ext cx="4410467" cy="416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70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711234" y="863501"/>
            <a:ext cx="60372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כניסה ראשונה – יצירת משתמש חדש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5656" y="1417499"/>
            <a:ext cx="7200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שלב 2:הגדרת פרטי מעסיק .  </a:t>
            </a:r>
          </a:p>
          <a:p>
            <a:pPr algn="r"/>
            <a:r>
              <a:rPr lang="he-IL" dirty="0"/>
              <a:t>מספר מזהה מעסיק , סוג מזהה מעסיק  ושם המעסיק .  </a:t>
            </a:r>
          </a:p>
          <a:p>
            <a:pPr algn="r"/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17724"/>
            <a:ext cx="5561330" cy="395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131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711234" y="863501"/>
            <a:ext cx="603723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כניסה ראשונה – יצירת משתמש חדש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5656" y="1417499"/>
            <a:ext cx="7200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שלב 3:הגדרת מערכת התראות .  </a:t>
            </a:r>
          </a:p>
          <a:p>
            <a:pPr algn="r"/>
            <a:r>
              <a:rPr lang="he-IL" dirty="0"/>
              <a:t>הזנת פרטי איש הקשר ופרטי ההתקשרות . </a:t>
            </a:r>
          </a:p>
          <a:p>
            <a:pPr algn="r"/>
            <a:r>
              <a:rPr lang="he-IL" dirty="0"/>
              <a:t>בעת התחברות ישלח קוד אימות לנייד/המייל אשר הוגדר. 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63" y="2403405"/>
            <a:ext cx="5867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54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494829" y="863501"/>
            <a:ext cx="62536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אפשרויות לדיווח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75656" y="1417499"/>
            <a:ext cx="7200800" cy="31700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/>
              <a:t>לאחר התחברות ראשונה , ניתן להתחיל לדווח הפקדות בגין העובדים אשר קיימת להם תכניות פנסיוניות בהכשרה חברה לביטוח .</a:t>
            </a:r>
          </a:p>
          <a:p>
            <a:pPr algn="r" rtl="1"/>
            <a:r>
              <a:rPr lang="he-IL" dirty="0"/>
              <a:t>קיימות מספר אפשרויות לדיווח :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/>
              <a:t>טעינת קובץ בפורמט מוגדר – ניתן לטעון קובץ בפורמט ממשק מעסיקים או מתוכנת שכר של מעסיק.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/>
              <a:t>סיום סליקה קודמת , במידה וטרם הסתיים תהליך הדיווח הקודם 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/>
              <a:t>שימוש חוזר ברשימת שכר קודמת 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dirty="0"/>
              <a:t>הקלדה ידנית של רשימת עובדים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6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494829" y="863501"/>
            <a:ext cx="625363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אפשרויות לדיווח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3706"/>
            <a:ext cx="8244408" cy="462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screenshot of a phone&#10;&#10;AI-generated content may be incorrect.">
            <a:extLst>
              <a:ext uri="{FF2B5EF4-FFF2-40B4-BE49-F238E27FC236}">
                <a16:creationId xmlns:a16="http://schemas.microsoft.com/office/drawing/2014/main" id="{6381AED3-7533-7E31-F5A0-C07FB18EF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52" y="2276477"/>
            <a:ext cx="1931548" cy="26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1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new_ppt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1579514" y="863501"/>
            <a:ext cx="7168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he-IL" sz="3000" b="1" dirty="0">
                <a:latin typeface="Arial" pitchFamily="34" charset="0"/>
                <a:cs typeface="Arial" pitchFamily="34" charset="0"/>
              </a:rPr>
              <a:t>דיווח נתונים ממשק – באמצעות טעינת קובץ 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7598072" cy="207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/>
          <p:cNvSpPr/>
          <p:nvPr/>
        </p:nvSpPr>
        <p:spPr>
          <a:xfrm>
            <a:off x="969864" y="1314227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dirty="0"/>
              <a:t>שלב 1 : בעת טעינת קובץ בפורמט ממשק מעסיקים או מתוכנת שכר של מעסיק , המערכת בודקת את תקינות הקובץ בהתאם לכללי המערכת אשר האוצר הגדיר . </a:t>
            </a:r>
          </a:p>
          <a:p>
            <a:pPr algn="r" rtl="1"/>
            <a:r>
              <a:rPr lang="he-IL" dirty="0"/>
              <a:t>במידה וקיימת תקלה במבנה ונתוני הקובץ , תוצג כפתור פירוט שגיאות אשר תציג בקובץ אקסל את פירוט השגיאות 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47" y="4746048"/>
            <a:ext cx="7532037" cy="209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מעוגל 2"/>
          <p:cNvSpPr/>
          <p:nvPr/>
        </p:nvSpPr>
        <p:spPr bwMode="auto">
          <a:xfrm>
            <a:off x="4355976" y="5877272"/>
            <a:ext cx="808013" cy="504056"/>
          </a:xfrm>
          <a:prstGeom prst="roundRect">
            <a:avLst/>
          </a:prstGeom>
          <a:noFill/>
          <a:ln w="19050" cap="flat" cmpd="sng" algn="ctr">
            <a:solidFill>
              <a:srgbClr val="DF131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A screenshot of a phone&#10;&#10;AI-generated content may be incorrect.">
            <a:extLst>
              <a:ext uri="{FF2B5EF4-FFF2-40B4-BE49-F238E27FC236}">
                <a16:creationId xmlns:a16="http://schemas.microsoft.com/office/drawing/2014/main" id="{18ECDF38-81B6-4C80-C705-0B97758C3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2151" b="54186"/>
          <a:stretch/>
        </p:blipFill>
        <p:spPr>
          <a:xfrm>
            <a:off x="7308304" y="3501007"/>
            <a:ext cx="1117352" cy="1220797"/>
          </a:xfrm>
          <a:prstGeom prst="rect">
            <a:avLst/>
          </a:prstGeom>
        </p:spPr>
      </p:pic>
      <p:pic>
        <p:nvPicPr>
          <p:cNvPr id="5" name="Picture 4" descr="A screenshot of a phone&#10;&#10;AI-generated content may be incorrect.">
            <a:extLst>
              <a:ext uri="{FF2B5EF4-FFF2-40B4-BE49-F238E27FC236}">
                <a16:creationId xmlns:a16="http://schemas.microsoft.com/office/drawing/2014/main" id="{20D4B1E6-413A-4CEA-E748-B028B6C59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69" b="46104"/>
          <a:stretch/>
        </p:blipFill>
        <p:spPr>
          <a:xfrm>
            <a:off x="7055048" y="5373216"/>
            <a:ext cx="1333376" cy="143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14106"/>
      </p:ext>
    </p:extLst>
  </p:cSld>
  <p:clrMapOvr>
    <a:masterClrMapping/>
  </p:clrMapOvr>
</p:sld>
</file>

<file path=ppt/theme/theme1.xml><?xml version="1.0" encoding="utf-8"?>
<a:theme xmlns:a="http://schemas.openxmlformats.org/drawingml/2006/main" name="הכשרה">
  <a:themeElements>
    <a:clrScheme name="עיצוב מותאם אישית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מותאם אישית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lnDef>
  </a:objectDefaults>
  <a:extraClrSchemeLst>
    <a:extraClrScheme>
      <a:clrScheme name="עיצוב מותאם אישית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מותאם אישית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מותאם אישית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.potx" id="{BFD4D01F-A62C-4ECA-A0F6-CCC71D102921}" vid="{D8F8DEEE-7B7A-4060-8705-9800B8DA69DB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1 xmlns="1ca4df27-5183-4bee-9dbd-0c46c9c4aa40" xsi:nil="true"/>
    <isFileInUse xmlns="1ca4df27-5183-4bee-9dbd-0c46c9c4aa40">true</isFileInUse>
    <PublishingExpirationDate xmlns="http://schemas.microsoft.com/sharepoint/v3" xsi:nil="true"/>
    <PublishingStartDate xmlns="http://schemas.microsoft.com/sharepoint/v3" xsi:nil="true"/>
    <IsAccessible xmlns="1ca4df27-5183-4bee-9dbd-0c46c9c4aa40">לא</IsAccessible>
    <eWaveListOrderValu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C0EDD86B858CDF44BFBC380D7337DEAE" ma:contentTypeVersion="5" ma:contentTypeDescription="צור מסמך חדש." ma:contentTypeScope="" ma:versionID="67ce0a3402eb88d4700692c19b48b79a">
  <xsd:schema xmlns:xsd="http://www.w3.org/2001/XMLSchema" xmlns:xs="http://www.w3.org/2001/XMLSchema" xmlns:p="http://schemas.microsoft.com/office/2006/metadata/properties" xmlns:ns1="http://schemas.microsoft.com/sharepoint/v3" xmlns:ns2="1ca4df27-5183-4bee-9dbd-0c46c9c4aa40" targetNamespace="http://schemas.microsoft.com/office/2006/metadata/properties" ma:root="true" ma:fieldsID="e3cd67e5d4bc433e81c825e9ee655115" ns1:_="" ns2:_="">
    <xsd:import namespace="http://schemas.microsoft.com/sharepoint/v3"/>
    <xsd:import namespace="1ca4df27-5183-4bee-9dbd-0c46c9c4aa4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Order1" minOccurs="0"/>
                <xsd:element ref="ns2:isFileInUse" minOccurs="0"/>
                <xsd:element ref="ns2:IsAccessib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'מתזמן תאריך התחלה' הוא עמודת אתר שיוצרת תכונת הפרסום. היא משמשת לציון התאריך והשעה שבהם יופיע הדף לראשונה בפני מבקרי האתר." ma:hidden="true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description="'תזמון תאריך הסיום' הוא עמודת אתר שיוצרת תכונת הפרסום. היא משמשת לציון התאריך והשעה שבהם הדף לא יופיע עוד בפני מבקרי האתר." ma:hidden="true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4df27-5183-4bee-9dbd-0c46c9c4aa40" elementFormDefault="qualified">
    <xsd:import namespace="http://schemas.microsoft.com/office/2006/documentManagement/types"/>
    <xsd:import namespace="http://schemas.microsoft.com/office/infopath/2007/PartnerControls"/>
    <xsd:element name="Order1" ma:index="11" nillable="true" ma:displayName="Order" ma:internalName="Order1">
      <xsd:simpleType>
        <xsd:restriction base="dms:Number"/>
      </xsd:simpleType>
    </xsd:element>
    <xsd:element name="isFileInUse" ma:index="12" nillable="true" ma:displayName="האם בשימוש" ma:default="0" ma:internalName="isFileInUse">
      <xsd:simpleType>
        <xsd:restriction base="dms:Boolean"/>
      </xsd:simpleType>
    </xsd:element>
    <xsd:element name="IsAccessible" ma:index="13" nillable="true" ma:displayName="האם מונגש" ma:default="לא" ma:format="Dropdown" ma:internalName="IsAccessible">
      <xsd:simpleType>
        <xsd:restriction base="dms:Choice">
          <xsd:enumeration value="כן"/>
          <xsd:enumeration value="לא"/>
          <xsd:enumeration value="ללא צורך בנגישות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8D6FDE-E4CB-4A4E-B14E-F30DFA36F4EE}">
  <ds:schemaRefs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1ca4df27-5183-4bee-9dbd-0c46c9c4aa40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8A9FC49-6D78-4285-B983-E7153E0E35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B7BC36-E4D2-4D54-9A0B-A70A502818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ca4df27-5183-4bee-9dbd-0c46c9c4aa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הכשרה</Template>
  <TotalTime>655</TotalTime>
  <Words>1027</Words>
  <Application>Microsoft Office PowerPoint</Application>
  <PresentationFormat>‫הצגה על המסך (4:3)</PresentationFormat>
  <Paragraphs>105</Paragraphs>
  <Slides>28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32" baseType="lpstr">
      <vt:lpstr>Arial</vt:lpstr>
      <vt:lpstr>Calibri</vt:lpstr>
      <vt:lpstr>Tahoma</vt:lpstr>
      <vt:lpstr>הכשרה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הדרכה לפורטל מעסיקים</dc:title>
  <dc:creator>אילנה סולימני</dc:creator>
  <cp:lastModifiedBy>web\sp_admin</cp:lastModifiedBy>
  <cp:revision>34</cp:revision>
  <dcterms:created xsi:type="dcterms:W3CDTF">2018-07-01T11:32:44Z</dcterms:created>
  <dcterms:modified xsi:type="dcterms:W3CDTF">2025-09-21T11:17:38Z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0x010100C0EDD86B858CDF44BFBC380D7337DEAE</vt:lpwstr>
  </property>
</Properties>
</file>